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3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52" d="100"/>
          <a:sy n="52" d="100"/>
        </p:scale>
        <p:origin x="-1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2DF66AD8-BC4A-4004-9882-414398D930CA}" type="datetimeFigureOut">
              <a:rPr lang="en-US" smtClean="0"/>
              <a:t>12/25/15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12/25/15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tabLst/>
              <a:defRPr sz="1800"/>
            </a:lvl6pPr>
            <a:lvl7pPr marL="2290763" indent="-344488">
              <a:tabLst/>
              <a:defRPr sz="1800"/>
            </a:lvl7pPr>
            <a:lvl8pPr marL="2290763" indent="-344488">
              <a:tabLst/>
              <a:defRPr sz="1800"/>
            </a:lvl8pPr>
            <a:lvl9pPr marL="2290763" indent="-344488">
              <a:tabLst/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12/25/15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12/25/15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12/25/15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 marL="2290763" indent="-344488">
              <a:defRPr sz="2000"/>
            </a:lvl7pPr>
            <a:lvl8pPr marL="2290763" indent="-344488">
              <a:defRPr sz="2000"/>
            </a:lvl8pPr>
            <a:lvl9pPr marL="2290763" indent="-344488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12/25/15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12/25/15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12/25/15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12/25/15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12/25/15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12/25/15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12/25/15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12/25/15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Watermar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2DF66AD8-BC4A-4004-9882-414398D930CA}" type="datetimeFigureOut">
              <a:rPr lang="en-US" smtClean="0"/>
              <a:t>12/25/15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12/25/15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Watermar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12/25/15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12/25/15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12/25/15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12/25/15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12/25/15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22" Type="http://schemas.openxmlformats.org/officeDocument/2006/relationships/image" Target="../media/image6.png"/><Relationship Id="rId23" Type="http://schemas.openxmlformats.org/officeDocument/2006/relationships/image" Target="../media/image7.png"/><Relationship Id="rId24" Type="http://schemas.openxmlformats.org/officeDocument/2006/relationships/image" Target="../media/image8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2DF66AD8-BC4A-4004-9882-414398D930CA}" type="datetimeFigureOut">
              <a:rPr lang="en-US" smtClean="0"/>
              <a:t>12/25/15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ct val="20000"/>
        </a:spcBef>
        <a:buSzPct val="90000"/>
        <a:buFontTx/>
        <a:buBlip>
          <a:blip r:embed="rId24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ct val="20000"/>
        </a:spcBef>
        <a:buSzPct val="90000"/>
        <a:buFontTx/>
        <a:buBlip>
          <a:blip r:embed="rId23"/>
        </a:buBlip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Fractions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Shelby Ferreira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65130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Converting Fractions to Decimals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b="1" dirty="0"/>
              <a:t>The fraction bar functions as a division symbol. </a:t>
            </a:r>
            <a:endParaRPr lang="en-US" dirty="0"/>
          </a:p>
          <a:p>
            <a:pPr lvl="0"/>
            <a:r>
              <a:rPr lang="en-US" b="1" dirty="0"/>
              <a:t>Divide the numerator by the denominator to covert a fraction to a decimal.</a:t>
            </a:r>
            <a:endParaRPr lang="en-US" dirty="0"/>
          </a:p>
          <a:p>
            <a:r>
              <a:rPr lang="en-US" b="1" dirty="0"/>
              <a:t>Ex: ¾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083436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Non-terminating Decimals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b="1" dirty="0"/>
              <a:t>Some fractions, when converted decimals, result in non-terminating decimals. </a:t>
            </a:r>
            <a:endParaRPr lang="en-US" dirty="0"/>
          </a:p>
          <a:p>
            <a:r>
              <a:rPr lang="en-US" b="1" dirty="0"/>
              <a:t>Ex: 1/3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638014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Converting </a:t>
            </a:r>
            <a:r>
              <a:rPr lang="en-US" dirty="0" err="1" smtClean="0"/>
              <a:t>Percents</a:t>
            </a:r>
            <a:r>
              <a:rPr lang="en-US" dirty="0" smtClean="0"/>
              <a:t> to Fractions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+mj-lt"/>
              <a:buAutoNum type="arabicPeriod"/>
            </a:pPr>
            <a:r>
              <a:rPr lang="en-US" b="1" dirty="0"/>
              <a:t>Put the percent over a fraction bar. </a:t>
            </a:r>
            <a:endParaRPr lang="en-US" dirty="0"/>
          </a:p>
          <a:p>
            <a:pPr lvl="0">
              <a:buFont typeface="+mj-lt"/>
              <a:buAutoNum type="arabicPeriod"/>
            </a:pPr>
            <a:r>
              <a:rPr lang="en-US" b="1" dirty="0"/>
              <a:t>100 in the denominator</a:t>
            </a:r>
            <a:endParaRPr lang="en-US" dirty="0"/>
          </a:p>
          <a:p>
            <a:pPr lvl="0"/>
            <a:r>
              <a:rPr lang="en-US" b="1" dirty="0"/>
              <a:t>(You may have to reduce to lowest terms)</a:t>
            </a:r>
            <a:endParaRPr lang="en-US" dirty="0"/>
          </a:p>
          <a:p>
            <a:r>
              <a:rPr lang="en-US" b="1" dirty="0"/>
              <a:t>Ex: 5%= what fraction?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501452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Converting Fractions to </a:t>
            </a:r>
            <a:r>
              <a:rPr lang="en-US" dirty="0" err="1" smtClean="0"/>
              <a:t>Percents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+mj-lt"/>
              <a:buAutoNum type="arabicPeriod"/>
            </a:pPr>
            <a:r>
              <a:rPr lang="en-US" b="1" dirty="0"/>
              <a:t>Multiply the fraction by 100/1</a:t>
            </a:r>
            <a:endParaRPr lang="en-US" dirty="0"/>
          </a:p>
          <a:p>
            <a:pPr lvl="0">
              <a:buFont typeface="+mj-lt"/>
              <a:buAutoNum type="arabicPeriod"/>
            </a:pPr>
            <a:r>
              <a:rPr lang="en-US" b="1" dirty="0"/>
              <a:t>Divide the numerator by the denominator</a:t>
            </a:r>
            <a:endParaRPr lang="en-US" dirty="0"/>
          </a:p>
          <a:p>
            <a:r>
              <a:rPr lang="en-US" b="1" dirty="0"/>
              <a:t>Ex: 3/5=what percent?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076027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5186" y="742818"/>
            <a:ext cx="7313613" cy="868362"/>
          </a:xfrm>
        </p:spPr>
        <p:txBody>
          <a:bodyPr/>
          <a:lstStyle/>
          <a:p>
            <a:r>
              <a:rPr lang="en-US" dirty="0" smtClean="0"/>
              <a:t>Multiplying Fractions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+mj-lt"/>
              <a:buAutoNum type="arabicPeriod"/>
            </a:pPr>
            <a:r>
              <a:rPr lang="en-US" b="1" dirty="0"/>
              <a:t>Multiply numerator by numerator</a:t>
            </a:r>
            <a:endParaRPr lang="en-US" dirty="0"/>
          </a:p>
          <a:p>
            <a:pPr lvl="0">
              <a:buFont typeface="+mj-lt"/>
              <a:buAutoNum type="arabicPeriod"/>
            </a:pPr>
            <a:r>
              <a:rPr lang="en-US" b="1" dirty="0"/>
              <a:t>Multiply denominator by denominator</a:t>
            </a:r>
            <a:endParaRPr lang="en-US" dirty="0"/>
          </a:p>
          <a:p>
            <a:pPr lvl="0"/>
            <a:r>
              <a:rPr lang="en-US" b="1" dirty="0"/>
              <a:t>Ex: ½ x 2/3=? </a:t>
            </a:r>
            <a:endParaRPr lang="en-US" dirty="0"/>
          </a:p>
          <a:p>
            <a:pPr lvl="0"/>
            <a:r>
              <a:rPr lang="en-US" b="1" dirty="0"/>
              <a:t>Ex: 1/3 x 6=?</a:t>
            </a:r>
            <a:endParaRPr lang="en-US" dirty="0"/>
          </a:p>
          <a:p>
            <a:r>
              <a:rPr lang="en-US" b="1" dirty="0"/>
              <a:t>(2/5)</a:t>
            </a:r>
            <a:r>
              <a:rPr lang="en-US" b="1" baseline="30000" dirty="0"/>
              <a:t>2</a:t>
            </a:r>
            <a:r>
              <a:rPr lang="en-US" b="1" dirty="0"/>
              <a:t>=?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63790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Dividing Fractions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+mj-lt"/>
              <a:buAutoNum type="arabicPeriod"/>
            </a:pPr>
            <a:r>
              <a:rPr lang="en-US" b="1" dirty="0"/>
              <a:t>Find the reciprocal of the second fraction</a:t>
            </a:r>
            <a:endParaRPr lang="en-US" dirty="0"/>
          </a:p>
          <a:p>
            <a:pPr lvl="0">
              <a:buFont typeface="+mj-lt"/>
              <a:buAutoNum type="arabicPeriod"/>
            </a:pPr>
            <a:r>
              <a:rPr lang="en-US" b="1" dirty="0"/>
              <a:t>Multiply the first fraction by the reciprocal of the second</a:t>
            </a:r>
            <a:endParaRPr lang="en-US" dirty="0"/>
          </a:p>
          <a:p>
            <a:r>
              <a:rPr lang="en-US" b="1" dirty="0"/>
              <a:t>Ex: a/b ÷ c/d =?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779141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Adding or Subtracting </a:t>
            </a:r>
            <a:br>
              <a:rPr lang="en-US" dirty="0" smtClean="0"/>
            </a:br>
            <a:r>
              <a:rPr lang="en-US" dirty="0" smtClean="0"/>
              <a:t>Like Fractions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+mj-lt"/>
              <a:buAutoNum type="arabicPeriod"/>
            </a:pPr>
            <a:r>
              <a:rPr lang="en-US" b="1" dirty="0"/>
              <a:t>Add the numerators</a:t>
            </a:r>
            <a:endParaRPr lang="en-US" dirty="0"/>
          </a:p>
          <a:p>
            <a:pPr lvl="0">
              <a:buFont typeface="+mj-lt"/>
              <a:buAutoNum type="arabicPeriod"/>
            </a:pPr>
            <a:r>
              <a:rPr lang="en-US" b="1" dirty="0"/>
              <a:t>Keep the denominators the same</a:t>
            </a:r>
            <a:endParaRPr lang="en-US" dirty="0"/>
          </a:p>
          <a:p>
            <a:r>
              <a:rPr lang="en-US" b="1" dirty="0"/>
              <a:t>Ex: a/c + b/c =?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32912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Adding or Subtracting </a:t>
            </a:r>
            <a:br>
              <a:rPr lang="en-US" dirty="0" smtClean="0"/>
            </a:br>
            <a:r>
              <a:rPr lang="en-US" dirty="0" smtClean="0"/>
              <a:t>Unlike Fractions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b="1" dirty="0"/>
              <a:t>Find the least common </a:t>
            </a:r>
            <a:r>
              <a:rPr lang="en-US" b="1" dirty="0" smtClean="0"/>
              <a:t>denominator by finding </a:t>
            </a:r>
            <a:r>
              <a:rPr lang="en-US" b="1" dirty="0"/>
              <a:t>the least common multiple (the smallest number that is a multiple of both denominators)</a:t>
            </a:r>
            <a:endParaRPr lang="en-US" dirty="0"/>
          </a:p>
          <a:p>
            <a:r>
              <a:rPr lang="en-US" b="1" dirty="0"/>
              <a:t>Ex: 1/3 + 1/4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245869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Adding or Subtracting </a:t>
            </a:r>
            <a:br>
              <a:rPr lang="en-US" dirty="0" smtClean="0"/>
            </a:br>
            <a:r>
              <a:rPr lang="en-US" dirty="0" smtClean="0"/>
              <a:t>Mixed Numbers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Sometimes it’s best to first convert to improper fractions</a:t>
            </a:r>
          </a:p>
          <a:p>
            <a:r>
              <a:rPr lang="en-US" b="1" dirty="0"/>
              <a:t>Ex: 3  1/5  + 1 4/5 =?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b="1"/>
              <a:t>Ex: 3  1/5  - 1   4/5 =?</a:t>
            </a:r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299068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</a:t>
            </a:r>
            <a:r>
              <a:rPr lang="en-US" dirty="0" smtClean="0"/>
              <a:t>p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35138"/>
            <a:ext cx="7313613" cy="4574718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/>
              <a:t>1</a:t>
            </a:r>
            <a:r>
              <a:rPr lang="en-US" b="1" dirty="0"/>
              <a:t>:</a:t>
            </a:r>
            <a:r>
              <a:rPr lang="en-US" dirty="0"/>
              <a:t> Theo wants to use a cookie recipe that makes 36 cookies but he wants to reduce the number of cookies to 24. If the recipe specifies using 2 cups of sugar, how much sugar should he use?</a:t>
            </a:r>
          </a:p>
          <a:p>
            <a:r>
              <a:rPr lang="en-US" b="1" dirty="0" smtClean="0"/>
              <a:t>2</a:t>
            </a:r>
            <a:r>
              <a:rPr lang="en-US" b="1" dirty="0"/>
              <a:t>: </a:t>
            </a:r>
            <a:r>
              <a:rPr lang="en-US" dirty="0"/>
              <a:t>Rita traveled 1,250 miles in the first 3 days of her trip. At this rate, how long will it take her to travel 1,875 miles?</a:t>
            </a:r>
          </a:p>
          <a:p>
            <a:r>
              <a:rPr lang="en-US" b="1" dirty="0" smtClean="0"/>
              <a:t>3</a:t>
            </a:r>
            <a:r>
              <a:rPr lang="en-US" b="1" dirty="0"/>
              <a:t>: </a:t>
            </a:r>
            <a:r>
              <a:rPr lang="en-US" dirty="0"/>
              <a:t>An architect built a model of a 220-foot tall building he is designing. The model is 25 inches tall and 10 inches wide. How wide is the actual building?</a:t>
            </a:r>
          </a:p>
          <a:p>
            <a:r>
              <a:rPr lang="en-US" b="1" dirty="0" smtClean="0"/>
              <a:t>4</a:t>
            </a:r>
            <a:r>
              <a:rPr lang="en-US" b="1" dirty="0"/>
              <a:t>: </a:t>
            </a:r>
            <a:r>
              <a:rPr lang="en-US" dirty="0"/>
              <a:t>Last month, </a:t>
            </a:r>
            <a:r>
              <a:rPr lang="en-US" dirty="0" err="1"/>
              <a:t>Hao’s</a:t>
            </a:r>
            <a:r>
              <a:rPr lang="en-US" dirty="0"/>
              <a:t> dog ate 40 cans of dog food in 31 days. How many cans should </a:t>
            </a:r>
            <a:r>
              <a:rPr lang="en-US" dirty="0" err="1"/>
              <a:t>Hao</a:t>
            </a:r>
            <a:r>
              <a:rPr lang="en-US" dirty="0"/>
              <a:t> buy to feed his dog for the next 6 days?</a:t>
            </a:r>
          </a:p>
        </p:txBody>
      </p:sp>
    </p:spTree>
    <p:extLst>
      <p:ext uri="{BB962C8B-B14F-4D97-AF65-F5344CB8AC3E}">
        <p14:creationId xmlns:p14="http://schemas.microsoft.com/office/powerpoint/2010/main" val="5910571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Write an inequality that compares each group of </a:t>
            </a:r>
            <a:r>
              <a:rPr lang="en-US" dirty="0" smtClean="0"/>
              <a:t>fractions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u="sng" dirty="0" smtClean="0"/>
              <a:t>3 </a:t>
            </a:r>
            <a:r>
              <a:rPr lang="en-US" dirty="0" smtClean="0"/>
              <a:t>   </a:t>
            </a:r>
            <a:r>
              <a:rPr lang="en-US" u="sng" dirty="0" smtClean="0"/>
              <a:t> 1 </a:t>
            </a:r>
            <a:r>
              <a:rPr lang="en-US" dirty="0" smtClean="0"/>
              <a:t>   </a:t>
            </a:r>
            <a:r>
              <a:rPr lang="en-US" u="sng" dirty="0" smtClean="0"/>
              <a:t> 3 </a:t>
            </a:r>
            <a:r>
              <a:rPr lang="en-US" dirty="0" smtClean="0"/>
              <a:t>   </a:t>
            </a:r>
            <a:r>
              <a:rPr lang="en-US" u="sng" dirty="0" smtClean="0"/>
              <a:t> 2 </a:t>
            </a:r>
            <a:r>
              <a:rPr lang="en-US" dirty="0" smtClean="0"/>
              <a:t>   </a:t>
            </a:r>
            <a:r>
              <a:rPr lang="en-US" u="sng" dirty="0" smtClean="0"/>
              <a:t> 5 </a:t>
            </a:r>
            <a:r>
              <a:rPr lang="en-US" dirty="0" smtClean="0"/>
              <a:t>  </a:t>
            </a:r>
            <a:r>
              <a:rPr lang="en-US" u="sng" dirty="0" smtClean="0"/>
              <a:t> 7</a:t>
            </a:r>
          </a:p>
          <a:p>
            <a:pPr marL="457200" indent="-457200">
              <a:spcBef>
                <a:spcPts val="0"/>
              </a:spcBef>
              <a:buAutoNum type="arabicPlain" startAt="4"/>
            </a:pPr>
            <a:r>
              <a:rPr lang="en-US" dirty="0" smtClean="0"/>
              <a:t> 2     8     3     8   12 </a:t>
            </a:r>
          </a:p>
          <a:p>
            <a:pPr marL="457200" indent="-457200">
              <a:spcBef>
                <a:spcPts val="0"/>
              </a:spcBef>
              <a:buAutoNum type="arabicPlain" startAt="4"/>
            </a:pPr>
            <a:endParaRPr lang="en-US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u="sng" dirty="0" smtClean="0"/>
              <a:t>3 </a:t>
            </a:r>
            <a:r>
              <a:rPr lang="en-US" dirty="0" smtClean="0"/>
              <a:t>   </a:t>
            </a:r>
            <a:r>
              <a:rPr lang="en-US" u="sng" dirty="0" smtClean="0"/>
              <a:t> 1 </a:t>
            </a:r>
            <a:r>
              <a:rPr lang="en-US" dirty="0" smtClean="0"/>
              <a:t>   </a:t>
            </a:r>
            <a:r>
              <a:rPr lang="en-US" u="sng" dirty="0" smtClean="0"/>
              <a:t> </a:t>
            </a:r>
            <a:r>
              <a:rPr lang="en-US" u="sng" dirty="0"/>
              <a:t>3 </a:t>
            </a:r>
            <a:r>
              <a:rPr lang="en-US" dirty="0"/>
              <a:t>   </a:t>
            </a:r>
            <a:r>
              <a:rPr lang="en-US" u="sng" dirty="0"/>
              <a:t> </a:t>
            </a:r>
            <a:r>
              <a:rPr lang="en-US" u="sng" dirty="0" smtClean="0"/>
              <a:t>7 </a:t>
            </a:r>
            <a:r>
              <a:rPr lang="en-US" dirty="0" smtClean="0"/>
              <a:t>   </a:t>
            </a:r>
            <a:r>
              <a:rPr lang="en-US" u="sng" dirty="0" smtClean="0"/>
              <a:t> 2 </a:t>
            </a:r>
            <a:r>
              <a:rPr lang="en-US" dirty="0" smtClean="0"/>
              <a:t>  </a:t>
            </a:r>
            <a:r>
              <a:rPr lang="en-US" u="sng" dirty="0" smtClean="0"/>
              <a:t> 3</a:t>
            </a:r>
            <a:endParaRPr lang="en-US" u="sng" dirty="0"/>
          </a:p>
          <a:p>
            <a:pPr marL="457200" indent="-457200">
              <a:spcBef>
                <a:spcPts val="0"/>
              </a:spcBef>
              <a:buAutoNum type="arabicPlain" startAt="5"/>
            </a:pPr>
            <a:r>
              <a:rPr lang="en-US" dirty="0" smtClean="0"/>
              <a:t> 2     4    10    5   10</a:t>
            </a:r>
          </a:p>
          <a:p>
            <a:pPr marL="457200" indent="-457200">
              <a:spcBef>
                <a:spcPts val="0"/>
              </a:spcBef>
              <a:buAutoNum type="arabicPlain" startAt="5"/>
            </a:pPr>
            <a:endParaRPr lang="en-US" dirty="0"/>
          </a:p>
          <a:p>
            <a:pPr marL="0" indent="0">
              <a:spcBef>
                <a:spcPts val="0"/>
              </a:spcBef>
              <a:buNone/>
            </a:pPr>
            <a:r>
              <a:rPr lang="en-US" u="sng" dirty="0" smtClean="0"/>
              <a:t>1 </a:t>
            </a:r>
            <a:r>
              <a:rPr lang="en-US" dirty="0" smtClean="0"/>
              <a:t>   </a:t>
            </a:r>
            <a:r>
              <a:rPr lang="en-US" u="sng" dirty="0" smtClean="0"/>
              <a:t> </a:t>
            </a:r>
            <a:r>
              <a:rPr lang="en-US" u="sng" dirty="0"/>
              <a:t>1 </a:t>
            </a:r>
            <a:r>
              <a:rPr lang="en-US" dirty="0"/>
              <a:t>   </a:t>
            </a:r>
            <a:r>
              <a:rPr lang="en-US" u="sng" dirty="0"/>
              <a:t> </a:t>
            </a:r>
            <a:r>
              <a:rPr lang="en-US" u="sng" dirty="0" smtClean="0"/>
              <a:t>1 </a:t>
            </a:r>
            <a:r>
              <a:rPr lang="en-US" dirty="0" smtClean="0"/>
              <a:t>   </a:t>
            </a:r>
            <a:r>
              <a:rPr lang="en-US" u="sng" dirty="0" smtClean="0"/>
              <a:t> 1 </a:t>
            </a:r>
            <a:r>
              <a:rPr lang="en-US" dirty="0" smtClean="0"/>
              <a:t>   </a:t>
            </a:r>
            <a:r>
              <a:rPr lang="en-US" u="sng" dirty="0" smtClean="0"/>
              <a:t> 1 </a:t>
            </a:r>
            <a:r>
              <a:rPr lang="en-US" dirty="0" smtClean="0"/>
              <a:t>  </a:t>
            </a:r>
            <a:endParaRPr lang="en-US" u="sng" dirty="0"/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/>
              <a:t>2     </a:t>
            </a:r>
            <a:r>
              <a:rPr lang="en-US" dirty="0"/>
              <a:t>3</a:t>
            </a:r>
            <a:r>
              <a:rPr lang="en-US" dirty="0" smtClean="0"/>
              <a:t>     4     </a:t>
            </a:r>
            <a:r>
              <a:rPr lang="en-US" dirty="0"/>
              <a:t>5</a:t>
            </a:r>
            <a:r>
              <a:rPr lang="en-US" dirty="0" smtClean="0"/>
              <a:t>     </a:t>
            </a:r>
            <a:r>
              <a:rPr lang="en-US" dirty="0"/>
              <a:t>6</a:t>
            </a:r>
            <a:r>
              <a:rPr lang="en-US" dirty="0" smtClean="0"/>
              <a:t>        </a:t>
            </a:r>
            <a:endParaRPr lang="en-US" dirty="0"/>
          </a:p>
          <a:p>
            <a:pPr marL="457200" indent="-457200">
              <a:spcBef>
                <a:spcPts val="0"/>
              </a:spcBef>
              <a:buAutoNum type="arabicPlain" startAt="4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79887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Ratios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Comparison between two numbers</a:t>
            </a:r>
          </a:p>
          <a:p>
            <a:r>
              <a:rPr lang="en-US" dirty="0" smtClean="0"/>
              <a:t>Fractions = ratios</a:t>
            </a:r>
          </a:p>
          <a:p>
            <a:r>
              <a:rPr lang="en-US" dirty="0" smtClean="0"/>
              <a:t>Colon or fraction bar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6348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Relationship of Ratios and Fractions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Lowest terms, same as fractions</a:t>
            </a:r>
          </a:p>
          <a:p>
            <a:r>
              <a:rPr lang="en-US" dirty="0" smtClean="0"/>
              <a:t>Leave as improper fraction</a:t>
            </a:r>
          </a:p>
          <a:p>
            <a:r>
              <a:rPr lang="en-US" dirty="0" smtClean="0"/>
              <a:t>Ex: </a:t>
            </a:r>
            <a:r>
              <a:rPr lang="en-US" dirty="0"/>
              <a:t>Donna processed 68 patient records in a 4-hour shift. Write this quantity as a unit rate (unit rate= ratio reduced to lowest terms). </a:t>
            </a:r>
          </a:p>
        </p:txBody>
      </p:sp>
    </p:spTree>
    <p:extLst>
      <p:ext uri="{BB962C8B-B14F-4D97-AF65-F5344CB8AC3E}">
        <p14:creationId xmlns:p14="http://schemas.microsoft.com/office/powerpoint/2010/main" val="18248278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Comparison that involves 4 items</a:t>
            </a:r>
          </a:p>
          <a:p>
            <a:r>
              <a:rPr lang="en-US" dirty="0"/>
              <a:t>man : boy :: woman : </a:t>
            </a:r>
            <a:r>
              <a:rPr lang="en-US" dirty="0" smtClean="0"/>
              <a:t>girl  </a:t>
            </a:r>
            <a:r>
              <a:rPr lang="en-US" b="1" dirty="0" smtClean="0"/>
              <a:t>  </a:t>
            </a:r>
          </a:p>
          <a:p>
            <a:pPr lvl="0"/>
            <a:r>
              <a:rPr lang="en-US" dirty="0"/>
              <a:t>Examples:</a:t>
            </a:r>
          </a:p>
          <a:p>
            <a:pPr lvl="0"/>
            <a:r>
              <a:rPr lang="en-US" dirty="0"/>
              <a:t>father : mother :: man : ________________</a:t>
            </a:r>
          </a:p>
          <a:p>
            <a:pPr lvl="0"/>
            <a:r>
              <a:rPr lang="en-US" dirty="0"/>
              <a:t>eagle : ________________ :: beagle : doghouse</a:t>
            </a:r>
          </a:p>
          <a:p>
            <a:pPr lvl="0"/>
            <a:r>
              <a:rPr lang="en-US" dirty="0"/>
              <a:t>water : liquid :: ________________ : solid</a:t>
            </a:r>
          </a:p>
          <a:p>
            <a:r>
              <a:rPr lang="en-US" dirty="0"/>
              <a:t>________________ : foot :: finger : hand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53610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Proportion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Analogy in number form</a:t>
            </a:r>
          </a:p>
          <a:p>
            <a:r>
              <a:rPr lang="en-US" dirty="0" smtClean="0"/>
              <a:t>Colon or fraction bar</a:t>
            </a:r>
          </a:p>
          <a:p>
            <a:r>
              <a:rPr lang="en-US" dirty="0" smtClean="0"/>
              <a:t>Cross multiplying must reveal equivalency</a:t>
            </a:r>
          </a:p>
          <a:p>
            <a:r>
              <a:rPr lang="en-US" dirty="0" smtClean="0"/>
              <a:t>Ex: </a:t>
            </a:r>
            <a:r>
              <a:rPr lang="en-US" dirty="0"/>
              <a:t>Is this following proportion true? Why or why not? 18:3 :: 72:12 </a:t>
            </a:r>
            <a:endParaRPr lang="en-US" dirty="0" smtClean="0"/>
          </a:p>
          <a:p>
            <a:pPr lvl="0"/>
            <a:r>
              <a:rPr lang="en-US" dirty="0"/>
              <a:t>Ex: 39/x = 13/14. Solve for x.</a:t>
            </a:r>
          </a:p>
          <a:p>
            <a:pPr lvl="0"/>
            <a:r>
              <a:rPr lang="en-US" dirty="0"/>
              <a:t>Ex: If the trip from Boston to Chicago is 1000 miles, how long will it take to drive at 55mph?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81573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Numerator</a:t>
            </a:r>
          </a:p>
          <a:p>
            <a:r>
              <a:rPr lang="en-US" dirty="0" smtClean="0"/>
              <a:t>Denominator</a:t>
            </a:r>
          </a:p>
          <a:p>
            <a:r>
              <a:rPr lang="en-US" dirty="0" smtClean="0"/>
              <a:t>Proper fraction</a:t>
            </a:r>
          </a:p>
          <a:p>
            <a:r>
              <a:rPr lang="en-US" dirty="0" smtClean="0"/>
              <a:t>Improper fraction</a:t>
            </a:r>
          </a:p>
          <a:p>
            <a:r>
              <a:rPr lang="en-US" dirty="0" smtClean="0"/>
              <a:t>Mixed number</a:t>
            </a:r>
          </a:p>
        </p:txBody>
      </p:sp>
    </p:spTree>
    <p:extLst>
      <p:ext uri="{BB962C8B-B14F-4D97-AF65-F5344CB8AC3E}">
        <p14:creationId xmlns:p14="http://schemas.microsoft.com/office/powerpoint/2010/main" val="30834962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Converting Improper to Mixed Number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+mj-lt"/>
              <a:buAutoNum type="arabicPeriod"/>
            </a:pPr>
            <a:r>
              <a:rPr lang="en-US" b="1" dirty="0"/>
              <a:t>Divide the numerator by the denominator. (Do division with remainders, not division with decimals.)</a:t>
            </a:r>
            <a:endParaRPr lang="en-US" dirty="0"/>
          </a:p>
          <a:p>
            <a:pPr lvl="0">
              <a:buFont typeface="+mj-lt"/>
              <a:buAutoNum type="arabicPeriod"/>
            </a:pPr>
            <a:r>
              <a:rPr lang="en-US" b="1" dirty="0"/>
              <a:t>The quotient is the whole number.</a:t>
            </a:r>
            <a:endParaRPr lang="en-US" dirty="0"/>
          </a:p>
          <a:p>
            <a:pPr lvl="0">
              <a:buFont typeface="+mj-lt"/>
              <a:buAutoNum type="arabicPeriod"/>
            </a:pPr>
            <a:r>
              <a:rPr lang="en-US" b="1" dirty="0"/>
              <a:t>The remainder is the numerator.</a:t>
            </a:r>
            <a:endParaRPr lang="en-US" dirty="0"/>
          </a:p>
          <a:p>
            <a:pPr lvl="0">
              <a:buFont typeface="+mj-lt"/>
              <a:buAutoNum type="arabicPeriod"/>
            </a:pPr>
            <a:r>
              <a:rPr lang="en-US" b="1" dirty="0"/>
              <a:t>The divisor is the denominator</a:t>
            </a:r>
            <a:endParaRPr lang="en-US" dirty="0"/>
          </a:p>
          <a:p>
            <a:r>
              <a:rPr lang="en-US" b="1" dirty="0"/>
              <a:t>Ex: Convert 13/6 to a mixed number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328616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Converting Mixed Number to Improper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b="1" dirty="0"/>
              <a:t>“Check mark method”</a:t>
            </a:r>
            <a:endParaRPr lang="en-US" dirty="0"/>
          </a:p>
          <a:p>
            <a:pPr lvl="0">
              <a:buFont typeface="+mj-lt"/>
              <a:buAutoNum type="arabicPeriod"/>
            </a:pPr>
            <a:r>
              <a:rPr lang="en-US" b="1" dirty="0"/>
              <a:t>Multiply the whole number by the denominator.</a:t>
            </a:r>
            <a:endParaRPr lang="en-US" dirty="0"/>
          </a:p>
          <a:p>
            <a:pPr lvl="0">
              <a:buFont typeface="+mj-lt"/>
              <a:buAutoNum type="arabicPeriod"/>
            </a:pPr>
            <a:r>
              <a:rPr lang="en-US" b="1" dirty="0"/>
              <a:t>Add the numerator to the product.</a:t>
            </a:r>
            <a:endParaRPr lang="en-US" dirty="0"/>
          </a:p>
          <a:p>
            <a:pPr lvl="0">
              <a:buFont typeface="+mj-lt"/>
              <a:buAutoNum type="arabicPeriod"/>
            </a:pPr>
            <a:r>
              <a:rPr lang="en-US" b="1" dirty="0"/>
              <a:t>Keep the denominator the same.</a:t>
            </a:r>
            <a:endParaRPr lang="en-US" dirty="0"/>
          </a:p>
          <a:p>
            <a:r>
              <a:rPr lang="en-US" b="1" dirty="0"/>
              <a:t>Ex: Convert 2   1/6 to an improper fraction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59746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Equivalent Fractions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b="1" dirty="0"/>
              <a:t>You can arrive at an equivalent fraction by multiplying or dividing both the numerator and the denominator by the SAME number</a:t>
            </a:r>
            <a:endParaRPr lang="en-US" dirty="0"/>
          </a:p>
          <a:p>
            <a:r>
              <a:rPr lang="en-US" b="1" dirty="0"/>
              <a:t>Ex: Find three equivalent fractions for 5/10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355368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Reducing to Lowest 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US" b="1" dirty="0"/>
              <a:t>Making the numerator and the denominator the lowest numbers possible by dividing until you reach the smallest number possible</a:t>
            </a:r>
            <a:endParaRPr lang="en-US" dirty="0"/>
          </a:p>
          <a:p>
            <a:pPr lvl="0">
              <a:buFont typeface="+mj-lt"/>
              <a:buAutoNum type="arabicPeriod"/>
            </a:pPr>
            <a:r>
              <a:rPr lang="en-US" b="1" dirty="0"/>
              <a:t>Find a common factor.</a:t>
            </a:r>
            <a:endParaRPr lang="en-US" dirty="0"/>
          </a:p>
          <a:p>
            <a:pPr lvl="0">
              <a:buFont typeface="+mj-lt"/>
              <a:buAutoNum type="arabicPeriod"/>
            </a:pPr>
            <a:r>
              <a:rPr lang="en-US" b="1" dirty="0"/>
              <a:t>Divide both the numerator and the denominator by the SAME factor. </a:t>
            </a:r>
            <a:endParaRPr lang="en-US" dirty="0"/>
          </a:p>
          <a:p>
            <a:pPr lvl="0">
              <a:buFont typeface="+mj-lt"/>
              <a:buAutoNum type="arabicPeriod"/>
            </a:pPr>
            <a:r>
              <a:rPr lang="en-US" b="1" dirty="0"/>
              <a:t>Continue to find common factors until the numerator and denominator have no more factors in common. </a:t>
            </a:r>
            <a:endParaRPr lang="en-US" dirty="0"/>
          </a:p>
          <a:p>
            <a:r>
              <a:rPr lang="en-US" b="1" dirty="0"/>
              <a:t>Ex: What is 50/100 in lowest terms?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697116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Greatest Common Factor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+mj-lt"/>
              <a:buAutoNum type="arabicPeriod"/>
            </a:pPr>
            <a:r>
              <a:rPr lang="en-US" dirty="0" smtClean="0"/>
              <a:t>List common factors</a:t>
            </a:r>
          </a:p>
          <a:p>
            <a:pPr>
              <a:buFont typeface="+mj-lt"/>
              <a:buAutoNum type="arabicPeriod"/>
            </a:pPr>
            <a:r>
              <a:rPr lang="en-US" dirty="0" smtClean="0"/>
              <a:t>Find the greatest</a:t>
            </a:r>
          </a:p>
          <a:p>
            <a:r>
              <a:rPr lang="en-US" dirty="0" smtClean="0"/>
              <a:t>This will make the reduction process quicker</a:t>
            </a:r>
          </a:p>
          <a:p>
            <a:r>
              <a:rPr lang="en-US" b="1" dirty="0"/>
              <a:t>Ex: 56/80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106380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Converting Decimals to Fractions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b="1" dirty="0"/>
              <a:t>By reading the decimal properly, you “say” the fraction form immediately.</a:t>
            </a:r>
            <a:endParaRPr lang="en-US" dirty="0"/>
          </a:p>
          <a:p>
            <a:pPr lvl="0"/>
            <a:r>
              <a:rPr lang="en-US" b="1" dirty="0"/>
              <a:t>Ex: 0.5 is what fraction? </a:t>
            </a:r>
            <a:endParaRPr lang="en-US" dirty="0"/>
          </a:p>
          <a:p>
            <a:r>
              <a:rPr lang="en-US" b="1" dirty="0"/>
              <a:t>(You may have to reduce to lowest terms)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218836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Inkwell">
  <a:themeElements>
    <a:clrScheme name="Inkwell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Inkwell">
      <a:maj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254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Inkwell.thmx</Template>
  <TotalTime>60</TotalTime>
  <Words>906</Words>
  <Application>Microsoft Macintosh PowerPoint</Application>
  <PresentationFormat>On-screen Show (4:3)</PresentationFormat>
  <Paragraphs>113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Inkwell</vt:lpstr>
      <vt:lpstr>Fractions </vt:lpstr>
      <vt:lpstr>Group Activity</vt:lpstr>
      <vt:lpstr>Vocabulary</vt:lpstr>
      <vt:lpstr>Converting Improper to Mixed Number</vt:lpstr>
      <vt:lpstr>Converting Mixed Number to Improper</vt:lpstr>
      <vt:lpstr>Equivalent Fractions</vt:lpstr>
      <vt:lpstr>Reducing to Lowest Terms</vt:lpstr>
      <vt:lpstr>Greatest Common Factor</vt:lpstr>
      <vt:lpstr>Converting Decimals to Fractions</vt:lpstr>
      <vt:lpstr>Converting Fractions to Decimals</vt:lpstr>
      <vt:lpstr>Non-terminating Decimals</vt:lpstr>
      <vt:lpstr>Converting Percents to Fractions</vt:lpstr>
      <vt:lpstr>Converting Fractions to Percents</vt:lpstr>
      <vt:lpstr>Multiplying Fractions</vt:lpstr>
      <vt:lpstr>Dividing Fractions</vt:lpstr>
      <vt:lpstr>Adding or Subtracting  Like Fractions</vt:lpstr>
      <vt:lpstr>Adding or Subtracting  Unlike Fractions</vt:lpstr>
      <vt:lpstr>Adding or Subtracting  Mixed Numbers</vt:lpstr>
      <vt:lpstr>Group Activity</vt:lpstr>
      <vt:lpstr>Ratios</vt:lpstr>
      <vt:lpstr>Relationship of Ratios and Fractions</vt:lpstr>
      <vt:lpstr>Analogy</vt:lpstr>
      <vt:lpstr>Proportion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Fractions </dc:title>
  <dc:creator>Shelby  Ferreira </dc:creator>
  <cp:lastModifiedBy>Shelby  Ferreira </cp:lastModifiedBy>
  <cp:revision>7</cp:revision>
  <dcterms:created xsi:type="dcterms:W3CDTF">2014-02-08T13:57:29Z</dcterms:created>
  <dcterms:modified xsi:type="dcterms:W3CDTF">2015-12-25T14:18:13Z</dcterms:modified>
</cp:coreProperties>
</file>